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88825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39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6" roundtripDataSignature="AMtx7mhjI/O0ltM/b4jAWyfIvGJxwaJn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39"/>
        <p:guide pos="2160" orient="horz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0" i="0" sz="1200" u="none" cap="none" strike="noStrik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4ed2d1609f_0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14ed2d1609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g14ed2d1609f_0_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c8613a035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0c8613a03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20c8613a035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c8613a035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0c8613a03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20c8613a035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c8613a035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0c8613a03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20c8613a035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6a3982a396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16a3982a39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g16a3982a396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ctrTitle"/>
          </p:nvPr>
        </p:nvSpPr>
        <p:spPr>
          <a:xfrm>
            <a:off x="4672383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  <a:defRPr sz="5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subTitle"/>
          </p:nvPr>
        </p:nvSpPr>
        <p:spPr>
          <a:xfrm>
            <a:off x="4672383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lv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0" sz="2800">
                <a:solidFill>
                  <a:schemeClr val="dk1"/>
                </a:solidFill>
              </a:defRPr>
            </a:lvl1pPr>
            <a:lvl2pPr lvl="1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000"/>
              <a:buNone/>
              <a:defRPr>
                <a:solidFill>
                  <a:srgbClr val="8E94AB"/>
                </a:solidFill>
              </a:defRPr>
            </a:lvl2pPr>
            <a:lvl3pPr lvl="2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3pPr>
            <a:lvl4pPr lvl="3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4pPr>
            <a:lvl5pPr lvl="4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800"/>
              <a:buNone/>
              <a:defRPr>
                <a:solidFill>
                  <a:srgbClr val="8E94AB"/>
                </a:solidFill>
              </a:defRPr>
            </a:lvl5pPr>
            <a:lvl6pPr lvl="5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6pPr>
            <a:lvl7pPr lvl="6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7pPr>
            <a:lvl8pPr lvl="7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8pPr>
            <a:lvl9pPr lvl="8" algn="ctr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620"/>
              <a:buNone/>
              <a:defRPr>
                <a:solidFill>
                  <a:srgbClr val="8E94AB"/>
                </a:solidFill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 rot="5400000">
            <a:off x="3960786" y="-1141677"/>
            <a:ext cx="4470400" cy="10157354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429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 rot="5400000">
            <a:off x="7614868" y="2512404"/>
            <a:ext cx="5897561" cy="142203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 rot="5400000">
            <a:off x="2434617" y="-1042670"/>
            <a:ext cx="5897561" cy="8532178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429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429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812589" y="4445000"/>
            <a:ext cx="7008574" cy="19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  <a:defRPr b="0" sz="5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812589" y="3124200"/>
            <a:ext cx="7008574" cy="1296987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400"/>
              <a:buNone/>
              <a:defRPr sz="2400">
                <a:solidFill>
                  <a:srgbClr val="8E94AB"/>
                </a:solidFill>
              </a:defRPr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2100"/>
              <a:buNone/>
              <a:defRPr sz="2100">
                <a:solidFill>
                  <a:srgbClr val="8E94AB"/>
                </a:solidFill>
              </a:defRPr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900"/>
              <a:buNone/>
              <a:defRPr sz="1900">
                <a:solidFill>
                  <a:srgbClr val="8E94AB"/>
                </a:solidFill>
              </a:defRPr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900"/>
              <a:buNone/>
              <a:defRPr sz="1900">
                <a:solidFill>
                  <a:srgbClr val="8E94AB"/>
                </a:solidFill>
              </a:defRPr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rgbClr val="8E94AB"/>
              </a:buClr>
              <a:buSzPts val="1710"/>
              <a:buNone/>
              <a:defRPr sz="1900">
                <a:solidFill>
                  <a:srgbClr val="8E94AB"/>
                </a:solidFill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111730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None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31" name="Google Shape;31;p8"/>
          <p:cNvSpPr txBox="1"/>
          <p:nvPr>
            <p:ph idx="2" type="body"/>
          </p:nvPr>
        </p:nvSpPr>
        <p:spPr>
          <a:xfrm>
            <a:off x="6297559" y="1701800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32" name="Google Shape;32;p8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112137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111730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556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3" type="body"/>
          </p:nvPr>
        </p:nvSpPr>
        <p:spPr>
          <a:xfrm>
            <a:off x="6301622" y="1608836"/>
            <a:ext cx="4973041" cy="512064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2100"/>
            </a:lvl9pPr>
          </a:lstStyle>
          <a:p/>
        </p:txBody>
      </p:sp>
      <p:sp>
        <p:nvSpPr>
          <p:cNvPr id="40" name="Google Shape;40;p9"/>
          <p:cNvSpPr txBox="1"/>
          <p:nvPr>
            <p:ph idx="4" type="body"/>
          </p:nvPr>
        </p:nvSpPr>
        <p:spPr>
          <a:xfrm>
            <a:off x="6297559" y="2209800"/>
            <a:ext cx="4977104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556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333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2"/>
          <p:cNvSpPr txBox="1"/>
          <p:nvPr>
            <p:ph type="title"/>
          </p:nvPr>
        </p:nvSpPr>
        <p:spPr>
          <a:xfrm>
            <a:off x="304721" y="1701800"/>
            <a:ext cx="3351927" cy="28448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04721" y="4648200"/>
            <a:ext cx="3351927" cy="17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469236" y="482600"/>
            <a:ext cx="6805427" cy="5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3pPr>
            <a:lvl4pPr indent="-3429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5pPr>
            <a:lvl6pPr indent="-33147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6pPr>
            <a:lvl7pPr indent="-33147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7pPr>
            <a:lvl8pPr indent="-33147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8pPr>
            <a:lvl9pPr indent="-33147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Char char="–"/>
              <a:defRPr sz="18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333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2437765" y="4800600"/>
            <a:ext cx="7313295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descr="An empty placeholder to add an image. Click on the placeholder and select the image that you wish to add." id="64" name="Google Shape;64;p13"/>
          <p:cNvSpPr/>
          <p:nvPr>
            <p:ph idx="2" type="pic"/>
          </p:nvPr>
        </p:nvSpPr>
        <p:spPr>
          <a:xfrm>
            <a:off x="2437765" y="279401"/>
            <a:ext cx="7313295" cy="444817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2437765" y="5562600"/>
            <a:ext cx="7313295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228600" lvl="0" marL="4572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indent="-228600" lvl="3" marL="1828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6pPr>
            <a:lvl7pPr indent="-228600" lvl="6" marL="32004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7pPr>
            <a:lvl8pPr indent="-228600" lvl="7" marL="36576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8pPr>
            <a:lvl9pPr indent="-228600" lvl="8" marL="411480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080"/>
              <a:buNone/>
              <a:defRPr sz="1200"/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5333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60925" lIns="121875" spcFirstLastPara="1" rIns="121875" wrap="square" tIns="609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4"/>
          <p:cNvSpPr txBox="1"/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" type="body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>
            <a:lvl1pPr indent="-381000" lvl="0" marL="457200" marR="0" rtl="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1470" lvl="5" marL="27432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1470" lvl="6" marL="32004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1470" lvl="7" marL="36576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1470" lvl="8" marL="4114800" marR="0" rtl="0" algn="l">
              <a:lnSpc>
                <a:spcPct val="95000"/>
              </a:lnSpc>
              <a:spcBef>
                <a:spcPts val="1066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entury Gothic"/>
              <a:buChar char="–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0" type="dt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1" type="ftr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4672383" y="1498601"/>
            <a:ext cx="7008574" cy="3298825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Gothic"/>
              <a:buNone/>
            </a:pPr>
            <a:r>
              <a:rPr lang="en-US"/>
              <a:t>Hutchinson Elementary Principal’s Report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4672383" y="4927600"/>
            <a:ext cx="7008574" cy="12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February 16, 2023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Presented by Ms. StJoy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4ed2d1609f_0_2"/>
          <p:cNvSpPr txBox="1"/>
          <p:nvPr>
            <p:ph type="title"/>
          </p:nvPr>
        </p:nvSpPr>
        <p:spPr>
          <a:xfrm>
            <a:off x="8462625" y="93275"/>
            <a:ext cx="3440400" cy="52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0" lvl="0" marL="45720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700"/>
              <a:t>Upcoming</a:t>
            </a:r>
            <a:endParaRPr sz="3700"/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Winter Break Week of February 20th</a:t>
            </a:r>
            <a:endParaRPr sz="2400"/>
          </a:p>
          <a:p>
            <a:pPr indent="-381000" lvl="0" marL="45720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February 28th Dress in African attire</a:t>
            </a:r>
            <a:endParaRPr sz="2400"/>
          </a:p>
          <a:p>
            <a:pPr indent="-152400" lvl="1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t/>
            </a:r>
            <a:endParaRPr sz="2400"/>
          </a:p>
        </p:txBody>
      </p:sp>
      <p:pic>
        <p:nvPicPr>
          <p:cNvPr id="93" name="Google Shape;93;g14ed2d1609f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025" y="754150"/>
            <a:ext cx="7832351" cy="568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c8613a035_0_1"/>
          <p:cNvSpPr txBox="1"/>
          <p:nvPr>
            <p:ph type="title"/>
          </p:nvPr>
        </p:nvSpPr>
        <p:spPr>
          <a:xfrm>
            <a:off x="1117309" y="76200"/>
            <a:ext cx="10157400" cy="1397100"/>
          </a:xfrm>
          <a:prstGeom prst="rect">
            <a:avLst/>
          </a:prstGeom>
        </p:spPr>
        <p:txBody>
          <a:bodyPr anchorCtr="0" anchor="b" bIns="60925" lIns="121875" spcFirstLastPara="1" rIns="121875" wrap="square" tIns="609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MAP TESTING WINDOW</a:t>
            </a:r>
            <a:endParaRPr/>
          </a:p>
        </p:txBody>
      </p:sp>
      <p:sp>
        <p:nvSpPr>
          <p:cNvPr id="100" name="Google Shape;100;g20c8613a035_0_1"/>
          <p:cNvSpPr txBox="1"/>
          <p:nvPr>
            <p:ph idx="1" type="body"/>
          </p:nvPr>
        </p:nvSpPr>
        <p:spPr>
          <a:xfrm>
            <a:off x="1117309" y="1701800"/>
            <a:ext cx="10157400" cy="4470300"/>
          </a:xfrm>
          <a:prstGeom prst="rect">
            <a:avLst/>
          </a:prstGeom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-342900" lvl="0" marL="457200" rtl="0" algn="l">
              <a:spcBef>
                <a:spcPts val="1866"/>
              </a:spcBef>
              <a:spcAft>
                <a:spcPts val="0"/>
              </a:spcAft>
              <a:buClr>
                <a:srgbClr val="455F51"/>
              </a:buClr>
              <a:buSzPts val="1800"/>
              <a:buFont typeface="Georgia"/>
              <a:buChar char="•"/>
            </a:pPr>
            <a:r>
              <a:rPr lang="en-US">
                <a:solidFill>
                  <a:srgbClr val="455F51"/>
                </a:solidFill>
                <a:latin typeface="Georgia"/>
                <a:ea typeface="Georgia"/>
                <a:cs typeface="Georgia"/>
                <a:sym typeface="Georgia"/>
              </a:rPr>
              <a:t>March 6th- 10th - MAP Growth Reading  K-5th Grade 8:00 - 10:30</a:t>
            </a:r>
            <a:endParaRPr>
              <a:solidFill>
                <a:srgbClr val="455F5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800"/>
              <a:buFont typeface="Georgia"/>
              <a:buChar char="•"/>
            </a:pPr>
            <a:r>
              <a:rPr lang="en-US">
                <a:solidFill>
                  <a:srgbClr val="455F51"/>
                </a:solidFill>
                <a:latin typeface="Georgia"/>
                <a:ea typeface="Georgia"/>
                <a:cs typeface="Georgia"/>
                <a:sym typeface="Georgia"/>
              </a:rPr>
              <a:t>March 13th-17th - MAP Growth Math  K-5th Grade 8:00 - 10:30</a:t>
            </a:r>
            <a:endParaRPr>
              <a:solidFill>
                <a:srgbClr val="455F5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800"/>
              <a:buFont typeface="Georgia"/>
              <a:buChar char="•"/>
            </a:pPr>
            <a:r>
              <a:rPr lang="en-US">
                <a:solidFill>
                  <a:srgbClr val="455F51"/>
                </a:solidFill>
                <a:latin typeface="Georgia"/>
                <a:ea typeface="Georgia"/>
                <a:cs typeface="Georgia"/>
                <a:sym typeface="Georgia"/>
              </a:rPr>
              <a:t>March  27th- 31st - MAP Growth Fluency Pre- K-5th Grade 8:00 - 10:30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0c8613a035_0_14"/>
          <p:cNvSpPr txBox="1"/>
          <p:nvPr>
            <p:ph idx="1" type="body"/>
          </p:nvPr>
        </p:nvSpPr>
        <p:spPr>
          <a:xfrm>
            <a:off x="373999" y="1622175"/>
            <a:ext cx="5483700" cy="4470300"/>
          </a:xfrm>
          <a:prstGeom prst="rect">
            <a:avLst/>
          </a:prstGeom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-342900" lvl="0" marL="457200" rtl="0" algn="l">
              <a:spcBef>
                <a:spcPts val="1866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65 Parents attended in the Fall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58 Parents </a:t>
            </a:r>
            <a:r>
              <a:rPr lang="en-US"/>
              <a:t>attend</a:t>
            </a:r>
            <a:r>
              <a:rPr lang="en-US"/>
              <a:t> in the Winter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Next meeting is March 30th</a:t>
            </a:r>
            <a:endParaRPr/>
          </a:p>
        </p:txBody>
      </p:sp>
      <p:pic>
        <p:nvPicPr>
          <p:cNvPr id="107" name="Google Shape;107;g20c8613a035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7825" y="265475"/>
            <a:ext cx="6181725" cy="6035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0c8613a035_0_7"/>
          <p:cNvSpPr txBox="1"/>
          <p:nvPr>
            <p:ph type="title"/>
          </p:nvPr>
        </p:nvSpPr>
        <p:spPr>
          <a:xfrm>
            <a:off x="153375" y="341675"/>
            <a:ext cx="4822800" cy="3702300"/>
          </a:xfrm>
          <a:prstGeom prst="rect">
            <a:avLst/>
          </a:prstGeom>
        </p:spPr>
        <p:txBody>
          <a:bodyPr anchorCtr="0" anchor="t" bIns="60925" lIns="121875" spcFirstLastPara="1" rIns="121875" wrap="square" tIns="609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Panorama</a:t>
            </a:r>
            <a:r>
              <a:rPr lang="en-US"/>
              <a:t> Education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Fall 2022 (</a:t>
            </a:r>
            <a:r>
              <a:rPr lang="en-US"/>
              <a:t>December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Family-School Relationship Survey Results</a:t>
            </a:r>
            <a:endParaRPr b="1"/>
          </a:p>
        </p:txBody>
      </p:sp>
      <p:pic>
        <p:nvPicPr>
          <p:cNvPr id="114" name="Google Shape;114;g20c8613a035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5850" y="76200"/>
            <a:ext cx="6954025" cy="671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6a3982a396_1_0"/>
          <p:cNvSpPr txBox="1"/>
          <p:nvPr>
            <p:ph type="title"/>
          </p:nvPr>
        </p:nvSpPr>
        <p:spPr>
          <a:xfrm>
            <a:off x="1117309" y="76200"/>
            <a:ext cx="10157400" cy="13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60925" lIns="121875" spcFirstLastPara="1" rIns="121875" wrap="square" tIns="60925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Next Go Team Meeting</a:t>
            </a:r>
            <a:endParaRPr/>
          </a:p>
        </p:txBody>
      </p:sp>
      <p:sp>
        <p:nvSpPr>
          <p:cNvPr id="121" name="Google Shape;121;g16a3982a396_1_0"/>
          <p:cNvSpPr txBox="1"/>
          <p:nvPr>
            <p:ph idx="1" type="body"/>
          </p:nvPr>
        </p:nvSpPr>
        <p:spPr>
          <a:xfrm>
            <a:off x="1117309" y="1656475"/>
            <a:ext cx="10157400" cy="44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121875" spcFirstLastPara="1" rIns="121875" wrap="square" tIns="60925">
            <a:normAutofit/>
          </a:bodyPr>
          <a:lstStyle/>
          <a:p>
            <a:pPr indent="-342900" lvl="0" marL="457200" rtl="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3/16 @ 5pm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866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ooks 16x9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2022-02-10T21:24:32Z</dcterms:created>
  <dc:creator>StJoy, Melissa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